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33"/>
  </p:normalViewPr>
  <p:slideViewPr>
    <p:cSldViewPr snapToGrid="0" snapToObjects="1">
      <p:cViewPr varScale="1">
        <p:scale>
          <a:sx n="86" d="100"/>
          <a:sy n="86" d="100"/>
        </p:scale>
        <p:origin x="5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hyperlink" Target="https://community.tableau.com/docs/DOC-1236" TargetMode="Externa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ommunity.tableau.com/docs/DOC-1236" TargetMode="External"/><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AA151-3B9B-480A-BEFD-BA3311AA60C3}"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D2C283DC-1619-4F02-A710-512B863F0CA6}">
      <dgm:prSet custT="1"/>
      <dgm:spPr/>
      <dgm:t>
        <a:bodyPr/>
        <a:lstStyle/>
        <a:p>
          <a:pPr>
            <a:lnSpc>
              <a:spcPct val="100000"/>
            </a:lnSpc>
          </a:pPr>
          <a:r>
            <a:rPr lang="en-IN" sz="2000" dirty="0">
              <a:solidFill>
                <a:schemeClr val="bg1"/>
              </a:solidFill>
            </a:rPr>
            <a:t>Data : Supermarket Data with 21 attributes and 9995 rows.</a:t>
          </a:r>
          <a:endParaRPr lang="en-US" sz="2000" dirty="0">
            <a:solidFill>
              <a:schemeClr val="bg1"/>
            </a:solidFill>
          </a:endParaRPr>
        </a:p>
      </dgm:t>
    </dgm:pt>
    <dgm:pt modelId="{3EF6306E-97CF-45B3-A3CA-ECE1D59AC8C3}" type="parTrans" cxnId="{6E9FFC41-D0A6-4E63-8F63-656EFD1C3BAA}">
      <dgm:prSet/>
      <dgm:spPr/>
      <dgm:t>
        <a:bodyPr/>
        <a:lstStyle/>
        <a:p>
          <a:endParaRPr lang="en-US"/>
        </a:p>
      </dgm:t>
    </dgm:pt>
    <dgm:pt modelId="{F5D03B52-6B63-4450-A2B6-CA658B4406DE}" type="sibTrans" cxnId="{6E9FFC41-D0A6-4E63-8F63-656EFD1C3BAA}">
      <dgm:prSet/>
      <dgm:spPr/>
      <dgm:t>
        <a:bodyPr/>
        <a:lstStyle/>
        <a:p>
          <a:endParaRPr lang="en-US"/>
        </a:p>
      </dgm:t>
    </dgm:pt>
    <dgm:pt modelId="{089D5D0F-AE93-405B-AB38-85731E298DB5}">
      <dgm:prSet custT="1"/>
      <dgm:spPr/>
      <dgm:t>
        <a:bodyPr/>
        <a:lstStyle/>
        <a:p>
          <a:pPr>
            <a:lnSpc>
              <a:spcPct val="100000"/>
            </a:lnSpc>
          </a:pPr>
          <a:r>
            <a:rPr lang="en-IN" sz="2000" dirty="0">
              <a:solidFill>
                <a:schemeClr val="bg1"/>
              </a:solidFill>
            </a:rPr>
            <a:t>Data has record of Different categories sales and their profit according to the region with period duration – (2014 to 2017)</a:t>
          </a:r>
          <a:endParaRPr lang="en-US" sz="2000" dirty="0">
            <a:solidFill>
              <a:schemeClr val="bg1"/>
            </a:solidFill>
          </a:endParaRPr>
        </a:p>
      </dgm:t>
    </dgm:pt>
    <dgm:pt modelId="{16394A86-6654-417C-92CF-F9DB660C0E0D}" type="parTrans" cxnId="{3FCFB407-63C8-4F35-A8F7-F9C9F60182EA}">
      <dgm:prSet/>
      <dgm:spPr/>
      <dgm:t>
        <a:bodyPr/>
        <a:lstStyle/>
        <a:p>
          <a:endParaRPr lang="en-US"/>
        </a:p>
      </dgm:t>
    </dgm:pt>
    <dgm:pt modelId="{14E6E603-0333-4139-BFDC-7F35896C9709}" type="sibTrans" cxnId="{3FCFB407-63C8-4F35-A8F7-F9C9F60182EA}">
      <dgm:prSet/>
      <dgm:spPr/>
      <dgm:t>
        <a:bodyPr/>
        <a:lstStyle/>
        <a:p>
          <a:endParaRPr lang="en-US"/>
        </a:p>
      </dgm:t>
    </dgm:pt>
    <dgm:pt modelId="{A4383B93-95C9-4D40-BF3C-0F4A665506FA}">
      <dgm:prSet custT="1"/>
      <dgm:spPr/>
      <dgm:t>
        <a:bodyPr/>
        <a:lstStyle/>
        <a:p>
          <a:pPr>
            <a:lnSpc>
              <a:spcPct val="100000"/>
            </a:lnSpc>
          </a:pPr>
          <a:r>
            <a:rPr lang="en-IN" sz="2000" dirty="0">
              <a:solidFill>
                <a:schemeClr val="bg1"/>
              </a:solidFill>
            </a:rPr>
            <a:t>DATASET source: </a:t>
          </a:r>
          <a:r>
            <a:rPr lang="en-IN" sz="2000" u="sng"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https://community.tableau.com/docs/DOC-1236</a:t>
          </a:r>
          <a:endParaRPr lang="en-US" sz="2000" dirty="0">
            <a:solidFill>
              <a:schemeClr val="bg1"/>
            </a:solidFill>
          </a:endParaRPr>
        </a:p>
      </dgm:t>
    </dgm:pt>
    <dgm:pt modelId="{9361FB07-A5B1-4784-8975-E5E05C9149DD}" type="parTrans" cxnId="{D01E3DF7-C8E6-4EEB-8D6F-FF0F67E3DA91}">
      <dgm:prSet/>
      <dgm:spPr/>
      <dgm:t>
        <a:bodyPr/>
        <a:lstStyle/>
        <a:p>
          <a:endParaRPr lang="en-US"/>
        </a:p>
      </dgm:t>
    </dgm:pt>
    <dgm:pt modelId="{E5D0A904-F221-4E6B-9B9E-542E4A4BAC3E}" type="sibTrans" cxnId="{D01E3DF7-C8E6-4EEB-8D6F-FF0F67E3DA91}">
      <dgm:prSet/>
      <dgm:spPr/>
      <dgm:t>
        <a:bodyPr/>
        <a:lstStyle/>
        <a:p>
          <a:endParaRPr lang="en-US"/>
        </a:p>
      </dgm:t>
    </dgm:pt>
    <dgm:pt modelId="{D63B1150-2B99-4C84-A50C-07A28C448087}" type="pres">
      <dgm:prSet presAssocID="{54BAA151-3B9B-480A-BEFD-BA3311AA60C3}" presName="root" presStyleCnt="0">
        <dgm:presLayoutVars>
          <dgm:dir/>
          <dgm:resizeHandles val="exact"/>
        </dgm:presLayoutVars>
      </dgm:prSet>
      <dgm:spPr/>
    </dgm:pt>
    <dgm:pt modelId="{4298AD81-DDDE-4D99-BCFD-05F91F8FA3AD}" type="pres">
      <dgm:prSet presAssocID="{D2C283DC-1619-4F02-A710-512B863F0CA6}" presName="compNode" presStyleCnt="0"/>
      <dgm:spPr/>
    </dgm:pt>
    <dgm:pt modelId="{DF5B4B0D-3509-4087-B98C-EDB3ADDB4855}" type="pres">
      <dgm:prSet presAssocID="{D2C283DC-1619-4F02-A710-512B863F0CA6}" presName="bgRect" presStyleLbl="bgShp" presStyleIdx="0" presStyleCnt="3"/>
      <dgm:spPr>
        <a:solidFill>
          <a:srgbClr val="40403F"/>
        </a:solidFill>
      </dgm:spPr>
    </dgm:pt>
    <dgm:pt modelId="{E5E7AA37-F5CF-4EF8-9F4F-E47B3CAED64A}" type="pres">
      <dgm:prSet presAssocID="{D2C283DC-1619-4F02-A710-512B863F0CA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r chart"/>
        </a:ext>
      </dgm:extLst>
    </dgm:pt>
    <dgm:pt modelId="{DB1756BA-8E7E-4781-A438-26CD16132EE1}" type="pres">
      <dgm:prSet presAssocID="{D2C283DC-1619-4F02-A710-512B863F0CA6}" presName="spaceRect" presStyleCnt="0"/>
      <dgm:spPr/>
    </dgm:pt>
    <dgm:pt modelId="{C0502022-76D1-405D-B0C7-65ECFECA67B9}" type="pres">
      <dgm:prSet presAssocID="{D2C283DC-1619-4F02-A710-512B863F0CA6}" presName="parTx" presStyleLbl="revTx" presStyleIdx="0" presStyleCnt="3">
        <dgm:presLayoutVars>
          <dgm:chMax val="0"/>
          <dgm:chPref val="0"/>
        </dgm:presLayoutVars>
      </dgm:prSet>
      <dgm:spPr/>
    </dgm:pt>
    <dgm:pt modelId="{CB286189-9A6E-4193-8B5D-32CFCE9B5505}" type="pres">
      <dgm:prSet presAssocID="{F5D03B52-6B63-4450-A2B6-CA658B4406DE}" presName="sibTrans" presStyleCnt="0"/>
      <dgm:spPr/>
    </dgm:pt>
    <dgm:pt modelId="{666A1925-5423-4F57-87B7-99B9507FEFD0}" type="pres">
      <dgm:prSet presAssocID="{089D5D0F-AE93-405B-AB38-85731E298DB5}" presName="compNode" presStyleCnt="0"/>
      <dgm:spPr/>
    </dgm:pt>
    <dgm:pt modelId="{FD1953E0-3714-40AC-A018-F683A20032BD}" type="pres">
      <dgm:prSet presAssocID="{089D5D0F-AE93-405B-AB38-85731E298DB5}" presName="bgRect" presStyleLbl="bgShp" presStyleIdx="1" presStyleCnt="3"/>
      <dgm:spPr>
        <a:solidFill>
          <a:srgbClr val="40403F"/>
        </a:solidFill>
      </dgm:spPr>
    </dgm:pt>
    <dgm:pt modelId="{A5A9E5CD-47D0-45F5-9FFD-E51D221E3020}" type="pres">
      <dgm:prSet presAssocID="{089D5D0F-AE93-405B-AB38-85731E298DB5}"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Onion"/>
        </a:ext>
      </dgm:extLst>
    </dgm:pt>
    <dgm:pt modelId="{DEF24025-83A5-40AF-8A13-D0F9B4AE8D1C}" type="pres">
      <dgm:prSet presAssocID="{089D5D0F-AE93-405B-AB38-85731E298DB5}" presName="spaceRect" presStyleCnt="0"/>
      <dgm:spPr/>
    </dgm:pt>
    <dgm:pt modelId="{67859A99-0CA9-4E45-B3BE-D1BDF7E665DD}" type="pres">
      <dgm:prSet presAssocID="{089D5D0F-AE93-405B-AB38-85731E298DB5}" presName="parTx" presStyleLbl="revTx" presStyleIdx="1" presStyleCnt="3">
        <dgm:presLayoutVars>
          <dgm:chMax val="0"/>
          <dgm:chPref val="0"/>
        </dgm:presLayoutVars>
      </dgm:prSet>
      <dgm:spPr/>
    </dgm:pt>
    <dgm:pt modelId="{16C12C29-8BB2-40E9-BE3F-50844426693C}" type="pres">
      <dgm:prSet presAssocID="{14E6E603-0333-4139-BFDC-7F35896C9709}" presName="sibTrans" presStyleCnt="0"/>
      <dgm:spPr/>
    </dgm:pt>
    <dgm:pt modelId="{9BFC7AD5-CE7D-4F6F-849F-0E5F812D61A5}" type="pres">
      <dgm:prSet presAssocID="{A4383B93-95C9-4D40-BF3C-0F4A665506FA}" presName="compNode" presStyleCnt="0"/>
      <dgm:spPr/>
    </dgm:pt>
    <dgm:pt modelId="{0C2CA13D-0930-479A-B051-BFA7D94A0D91}" type="pres">
      <dgm:prSet presAssocID="{A4383B93-95C9-4D40-BF3C-0F4A665506FA}" presName="bgRect" presStyleLbl="bgShp" presStyleIdx="2" presStyleCnt="3"/>
      <dgm:spPr>
        <a:solidFill>
          <a:srgbClr val="40403F"/>
        </a:solidFill>
      </dgm:spPr>
    </dgm:pt>
    <dgm:pt modelId="{E4B6812B-80E8-4F13-8F93-9A329784C82B}" type="pres">
      <dgm:prSet presAssocID="{A4383B93-95C9-4D40-BF3C-0F4A665506FA}"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3B4DD1D7-7C36-4D8A-B210-CB262D717050}" type="pres">
      <dgm:prSet presAssocID="{A4383B93-95C9-4D40-BF3C-0F4A665506FA}" presName="spaceRect" presStyleCnt="0"/>
      <dgm:spPr/>
    </dgm:pt>
    <dgm:pt modelId="{AFE67726-0DAA-462F-B40C-A3F05F9B3051}" type="pres">
      <dgm:prSet presAssocID="{A4383B93-95C9-4D40-BF3C-0F4A665506FA}" presName="parTx" presStyleLbl="revTx" presStyleIdx="2" presStyleCnt="3">
        <dgm:presLayoutVars>
          <dgm:chMax val="0"/>
          <dgm:chPref val="0"/>
        </dgm:presLayoutVars>
      </dgm:prSet>
      <dgm:spPr/>
    </dgm:pt>
  </dgm:ptLst>
  <dgm:cxnLst>
    <dgm:cxn modelId="{3FCFB407-63C8-4F35-A8F7-F9C9F60182EA}" srcId="{54BAA151-3B9B-480A-BEFD-BA3311AA60C3}" destId="{089D5D0F-AE93-405B-AB38-85731E298DB5}" srcOrd="1" destOrd="0" parTransId="{16394A86-6654-417C-92CF-F9DB660C0E0D}" sibTransId="{14E6E603-0333-4139-BFDC-7F35896C9709}"/>
    <dgm:cxn modelId="{EFF08031-8D43-48D6-9DFB-8B915E9AD8BC}" type="presOf" srcId="{D2C283DC-1619-4F02-A710-512B863F0CA6}" destId="{C0502022-76D1-405D-B0C7-65ECFECA67B9}" srcOrd="0" destOrd="0" presId="urn:microsoft.com/office/officeart/2018/2/layout/IconVerticalSolidList"/>
    <dgm:cxn modelId="{6E9FFC41-D0A6-4E63-8F63-656EFD1C3BAA}" srcId="{54BAA151-3B9B-480A-BEFD-BA3311AA60C3}" destId="{D2C283DC-1619-4F02-A710-512B863F0CA6}" srcOrd="0" destOrd="0" parTransId="{3EF6306E-97CF-45B3-A3CA-ECE1D59AC8C3}" sibTransId="{F5D03B52-6B63-4450-A2B6-CA658B4406DE}"/>
    <dgm:cxn modelId="{2483426F-644C-4FF5-BF6E-B3706CDEF456}" type="presOf" srcId="{54BAA151-3B9B-480A-BEFD-BA3311AA60C3}" destId="{D63B1150-2B99-4C84-A50C-07A28C448087}" srcOrd="0" destOrd="0" presId="urn:microsoft.com/office/officeart/2018/2/layout/IconVerticalSolidList"/>
    <dgm:cxn modelId="{FB12FE78-8D76-45A9-97B4-D5FFE69615CE}" type="presOf" srcId="{089D5D0F-AE93-405B-AB38-85731E298DB5}" destId="{67859A99-0CA9-4E45-B3BE-D1BDF7E665DD}" srcOrd="0" destOrd="0" presId="urn:microsoft.com/office/officeart/2018/2/layout/IconVerticalSolidList"/>
    <dgm:cxn modelId="{D4D58E9F-E618-4006-8DBB-C3D66D846617}" type="presOf" srcId="{A4383B93-95C9-4D40-BF3C-0F4A665506FA}" destId="{AFE67726-0DAA-462F-B40C-A3F05F9B3051}" srcOrd="0" destOrd="0" presId="urn:microsoft.com/office/officeart/2018/2/layout/IconVerticalSolidList"/>
    <dgm:cxn modelId="{D01E3DF7-C8E6-4EEB-8D6F-FF0F67E3DA91}" srcId="{54BAA151-3B9B-480A-BEFD-BA3311AA60C3}" destId="{A4383B93-95C9-4D40-BF3C-0F4A665506FA}" srcOrd="2" destOrd="0" parTransId="{9361FB07-A5B1-4784-8975-E5E05C9149DD}" sibTransId="{E5D0A904-F221-4E6B-9B9E-542E4A4BAC3E}"/>
    <dgm:cxn modelId="{B4A4FF7A-B556-40F1-8106-73BC9DAB5017}" type="presParOf" srcId="{D63B1150-2B99-4C84-A50C-07A28C448087}" destId="{4298AD81-DDDE-4D99-BCFD-05F91F8FA3AD}" srcOrd="0" destOrd="0" presId="urn:microsoft.com/office/officeart/2018/2/layout/IconVerticalSolidList"/>
    <dgm:cxn modelId="{446FF98A-83AD-4D9E-933C-E2DDA4EF2949}" type="presParOf" srcId="{4298AD81-DDDE-4D99-BCFD-05F91F8FA3AD}" destId="{DF5B4B0D-3509-4087-B98C-EDB3ADDB4855}" srcOrd="0" destOrd="0" presId="urn:microsoft.com/office/officeart/2018/2/layout/IconVerticalSolidList"/>
    <dgm:cxn modelId="{4B94BF35-DB8C-4ADB-B303-2E00CC90F27E}" type="presParOf" srcId="{4298AD81-DDDE-4D99-BCFD-05F91F8FA3AD}" destId="{E5E7AA37-F5CF-4EF8-9F4F-E47B3CAED64A}" srcOrd="1" destOrd="0" presId="urn:microsoft.com/office/officeart/2018/2/layout/IconVerticalSolidList"/>
    <dgm:cxn modelId="{81C101D4-8043-48AC-96B0-562CBA842435}" type="presParOf" srcId="{4298AD81-DDDE-4D99-BCFD-05F91F8FA3AD}" destId="{DB1756BA-8E7E-4781-A438-26CD16132EE1}" srcOrd="2" destOrd="0" presId="urn:microsoft.com/office/officeart/2018/2/layout/IconVerticalSolidList"/>
    <dgm:cxn modelId="{3DF499E1-C9B4-41B1-877C-B394B623A73F}" type="presParOf" srcId="{4298AD81-DDDE-4D99-BCFD-05F91F8FA3AD}" destId="{C0502022-76D1-405D-B0C7-65ECFECA67B9}" srcOrd="3" destOrd="0" presId="urn:microsoft.com/office/officeart/2018/2/layout/IconVerticalSolidList"/>
    <dgm:cxn modelId="{AF72B79D-DD2C-41FD-8DBE-D2FE9DEE19DA}" type="presParOf" srcId="{D63B1150-2B99-4C84-A50C-07A28C448087}" destId="{CB286189-9A6E-4193-8B5D-32CFCE9B5505}" srcOrd="1" destOrd="0" presId="urn:microsoft.com/office/officeart/2018/2/layout/IconVerticalSolidList"/>
    <dgm:cxn modelId="{09B9633D-2358-4213-BA13-CE011C463402}" type="presParOf" srcId="{D63B1150-2B99-4C84-A50C-07A28C448087}" destId="{666A1925-5423-4F57-87B7-99B9507FEFD0}" srcOrd="2" destOrd="0" presId="urn:microsoft.com/office/officeart/2018/2/layout/IconVerticalSolidList"/>
    <dgm:cxn modelId="{48E18C00-325B-4FB5-A4F4-A980D96122ED}" type="presParOf" srcId="{666A1925-5423-4F57-87B7-99B9507FEFD0}" destId="{FD1953E0-3714-40AC-A018-F683A20032BD}" srcOrd="0" destOrd="0" presId="urn:microsoft.com/office/officeart/2018/2/layout/IconVerticalSolidList"/>
    <dgm:cxn modelId="{B066D761-8A8C-4662-93D2-A89BB42A5D47}" type="presParOf" srcId="{666A1925-5423-4F57-87B7-99B9507FEFD0}" destId="{A5A9E5CD-47D0-45F5-9FFD-E51D221E3020}" srcOrd="1" destOrd="0" presId="urn:microsoft.com/office/officeart/2018/2/layout/IconVerticalSolidList"/>
    <dgm:cxn modelId="{AD50642C-7BDA-419A-A118-7C73400F6BA0}" type="presParOf" srcId="{666A1925-5423-4F57-87B7-99B9507FEFD0}" destId="{DEF24025-83A5-40AF-8A13-D0F9B4AE8D1C}" srcOrd="2" destOrd="0" presId="urn:microsoft.com/office/officeart/2018/2/layout/IconVerticalSolidList"/>
    <dgm:cxn modelId="{776A3E32-E803-476F-A7E6-A151973B5AFB}" type="presParOf" srcId="{666A1925-5423-4F57-87B7-99B9507FEFD0}" destId="{67859A99-0CA9-4E45-B3BE-D1BDF7E665DD}" srcOrd="3" destOrd="0" presId="urn:microsoft.com/office/officeart/2018/2/layout/IconVerticalSolidList"/>
    <dgm:cxn modelId="{CD411ED9-79F3-469A-AF0F-3082346D5981}" type="presParOf" srcId="{D63B1150-2B99-4C84-A50C-07A28C448087}" destId="{16C12C29-8BB2-40E9-BE3F-50844426693C}" srcOrd="3" destOrd="0" presId="urn:microsoft.com/office/officeart/2018/2/layout/IconVerticalSolidList"/>
    <dgm:cxn modelId="{C287FCFA-102A-4BAA-8DC3-8809DD42556D}" type="presParOf" srcId="{D63B1150-2B99-4C84-A50C-07A28C448087}" destId="{9BFC7AD5-CE7D-4F6F-849F-0E5F812D61A5}" srcOrd="4" destOrd="0" presId="urn:microsoft.com/office/officeart/2018/2/layout/IconVerticalSolidList"/>
    <dgm:cxn modelId="{34FB3BB4-00F3-4F00-92E3-1423095B70AA}" type="presParOf" srcId="{9BFC7AD5-CE7D-4F6F-849F-0E5F812D61A5}" destId="{0C2CA13D-0930-479A-B051-BFA7D94A0D91}" srcOrd="0" destOrd="0" presId="urn:microsoft.com/office/officeart/2018/2/layout/IconVerticalSolidList"/>
    <dgm:cxn modelId="{8BF0BE49-FBE1-403A-8670-F7F71A34E65E}" type="presParOf" srcId="{9BFC7AD5-CE7D-4F6F-849F-0E5F812D61A5}" destId="{E4B6812B-80E8-4F13-8F93-9A329784C82B}" srcOrd="1" destOrd="0" presId="urn:microsoft.com/office/officeart/2018/2/layout/IconVerticalSolidList"/>
    <dgm:cxn modelId="{21B69E67-26EC-40CB-9B28-EE1D944FB835}" type="presParOf" srcId="{9BFC7AD5-CE7D-4F6F-849F-0E5F812D61A5}" destId="{3B4DD1D7-7C36-4D8A-B210-CB262D717050}" srcOrd="2" destOrd="0" presId="urn:microsoft.com/office/officeart/2018/2/layout/IconVerticalSolidList"/>
    <dgm:cxn modelId="{4E62D824-FBDD-4BDD-864E-4FF2E29D5945}" type="presParOf" srcId="{9BFC7AD5-CE7D-4F6F-849F-0E5F812D61A5}" destId="{AFE67726-0DAA-462F-B40C-A3F05F9B30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B4B0D-3509-4087-B98C-EDB3ADDB4855}">
      <dsp:nvSpPr>
        <dsp:cNvPr id="0" name=""/>
        <dsp:cNvSpPr/>
      </dsp:nvSpPr>
      <dsp:spPr>
        <a:xfrm>
          <a:off x="0" y="5061"/>
          <a:ext cx="6506304" cy="1502329"/>
        </a:xfrm>
        <a:prstGeom prst="roundRect">
          <a:avLst>
            <a:gd name="adj" fmla="val 10000"/>
          </a:avLst>
        </a:prstGeom>
        <a:solidFill>
          <a:srgbClr val="40403F"/>
        </a:solidFill>
        <a:ln>
          <a:noFill/>
        </a:ln>
        <a:effectLst/>
      </dsp:spPr>
      <dsp:style>
        <a:lnRef idx="0">
          <a:scrgbClr r="0" g="0" b="0"/>
        </a:lnRef>
        <a:fillRef idx="1">
          <a:scrgbClr r="0" g="0" b="0"/>
        </a:fillRef>
        <a:effectRef idx="0">
          <a:scrgbClr r="0" g="0" b="0"/>
        </a:effectRef>
        <a:fontRef idx="minor"/>
      </dsp:style>
    </dsp:sp>
    <dsp:sp modelId="{E5E7AA37-F5CF-4EF8-9F4F-E47B3CAED64A}">
      <dsp:nvSpPr>
        <dsp:cNvPr id="0" name=""/>
        <dsp:cNvSpPr/>
      </dsp:nvSpPr>
      <dsp:spPr>
        <a:xfrm>
          <a:off x="454454" y="343086"/>
          <a:ext cx="827089" cy="826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0502022-76D1-405D-B0C7-65ECFECA67B9}">
      <dsp:nvSpPr>
        <dsp:cNvPr id="0" name=""/>
        <dsp:cNvSpPr/>
      </dsp:nvSpPr>
      <dsp:spPr>
        <a:xfrm>
          <a:off x="1735998" y="5061"/>
          <a:ext cx="4647401" cy="1597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89" tIns="169089" rIns="169089" bIns="169089" numCol="1" spcCol="1270" anchor="ctr" anchorCtr="0">
          <a:noAutofit/>
        </a:bodyPr>
        <a:lstStyle/>
        <a:p>
          <a:pPr marL="0" lvl="0" indent="0" algn="l" defTabSz="889000">
            <a:lnSpc>
              <a:spcPct val="100000"/>
            </a:lnSpc>
            <a:spcBef>
              <a:spcPct val="0"/>
            </a:spcBef>
            <a:spcAft>
              <a:spcPct val="35000"/>
            </a:spcAft>
            <a:buNone/>
          </a:pPr>
          <a:r>
            <a:rPr lang="en-IN" sz="2000" kern="1200" dirty="0">
              <a:solidFill>
                <a:schemeClr val="bg1"/>
              </a:solidFill>
            </a:rPr>
            <a:t>Data : Supermarket Data with 21 attributes and 9995 rows.</a:t>
          </a:r>
          <a:endParaRPr lang="en-US" sz="2000" kern="1200" dirty="0">
            <a:solidFill>
              <a:schemeClr val="bg1"/>
            </a:solidFill>
          </a:endParaRPr>
        </a:p>
      </dsp:txBody>
      <dsp:txXfrm>
        <a:off x="1735998" y="5061"/>
        <a:ext cx="4647401" cy="1597692"/>
      </dsp:txXfrm>
    </dsp:sp>
    <dsp:sp modelId="{FD1953E0-3714-40AC-A018-F683A20032BD}">
      <dsp:nvSpPr>
        <dsp:cNvPr id="0" name=""/>
        <dsp:cNvSpPr/>
      </dsp:nvSpPr>
      <dsp:spPr>
        <a:xfrm>
          <a:off x="0" y="1990073"/>
          <a:ext cx="6506304" cy="1502329"/>
        </a:xfrm>
        <a:prstGeom prst="roundRect">
          <a:avLst>
            <a:gd name="adj" fmla="val 10000"/>
          </a:avLst>
        </a:prstGeom>
        <a:solidFill>
          <a:srgbClr val="40403F"/>
        </a:solidFill>
        <a:ln>
          <a:noFill/>
        </a:ln>
        <a:effectLst/>
      </dsp:spPr>
      <dsp:style>
        <a:lnRef idx="0">
          <a:scrgbClr r="0" g="0" b="0"/>
        </a:lnRef>
        <a:fillRef idx="1">
          <a:scrgbClr r="0" g="0" b="0"/>
        </a:fillRef>
        <a:effectRef idx="0">
          <a:scrgbClr r="0" g="0" b="0"/>
        </a:effectRef>
        <a:fontRef idx="minor"/>
      </dsp:style>
    </dsp:sp>
    <dsp:sp modelId="{A5A9E5CD-47D0-45F5-9FFD-E51D221E3020}">
      <dsp:nvSpPr>
        <dsp:cNvPr id="0" name=""/>
        <dsp:cNvSpPr/>
      </dsp:nvSpPr>
      <dsp:spPr>
        <a:xfrm>
          <a:off x="454454" y="2328097"/>
          <a:ext cx="827089" cy="826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7859A99-0CA9-4E45-B3BE-D1BDF7E665DD}">
      <dsp:nvSpPr>
        <dsp:cNvPr id="0" name=""/>
        <dsp:cNvSpPr/>
      </dsp:nvSpPr>
      <dsp:spPr>
        <a:xfrm>
          <a:off x="1735998" y="1990073"/>
          <a:ext cx="4647401" cy="1597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89" tIns="169089" rIns="169089" bIns="169089" numCol="1" spcCol="1270" anchor="ctr" anchorCtr="0">
          <a:noAutofit/>
        </a:bodyPr>
        <a:lstStyle/>
        <a:p>
          <a:pPr marL="0" lvl="0" indent="0" algn="l" defTabSz="889000">
            <a:lnSpc>
              <a:spcPct val="100000"/>
            </a:lnSpc>
            <a:spcBef>
              <a:spcPct val="0"/>
            </a:spcBef>
            <a:spcAft>
              <a:spcPct val="35000"/>
            </a:spcAft>
            <a:buNone/>
          </a:pPr>
          <a:r>
            <a:rPr lang="en-IN" sz="2000" kern="1200" dirty="0">
              <a:solidFill>
                <a:schemeClr val="bg1"/>
              </a:solidFill>
            </a:rPr>
            <a:t>Data has record of Different categories sales and their profit according to the region with period duration – (2014 to 2017)</a:t>
          </a:r>
          <a:endParaRPr lang="en-US" sz="2000" kern="1200" dirty="0">
            <a:solidFill>
              <a:schemeClr val="bg1"/>
            </a:solidFill>
          </a:endParaRPr>
        </a:p>
      </dsp:txBody>
      <dsp:txXfrm>
        <a:off x="1735998" y="1990073"/>
        <a:ext cx="4647401" cy="1597692"/>
      </dsp:txXfrm>
    </dsp:sp>
    <dsp:sp modelId="{0C2CA13D-0930-479A-B051-BFA7D94A0D91}">
      <dsp:nvSpPr>
        <dsp:cNvPr id="0" name=""/>
        <dsp:cNvSpPr/>
      </dsp:nvSpPr>
      <dsp:spPr>
        <a:xfrm>
          <a:off x="0" y="3975085"/>
          <a:ext cx="6506304" cy="1502329"/>
        </a:xfrm>
        <a:prstGeom prst="roundRect">
          <a:avLst>
            <a:gd name="adj" fmla="val 10000"/>
          </a:avLst>
        </a:prstGeom>
        <a:solidFill>
          <a:srgbClr val="40403F"/>
        </a:solidFill>
        <a:ln>
          <a:noFill/>
        </a:ln>
        <a:effectLst/>
      </dsp:spPr>
      <dsp:style>
        <a:lnRef idx="0">
          <a:scrgbClr r="0" g="0" b="0"/>
        </a:lnRef>
        <a:fillRef idx="1">
          <a:scrgbClr r="0" g="0" b="0"/>
        </a:fillRef>
        <a:effectRef idx="0">
          <a:scrgbClr r="0" g="0" b="0"/>
        </a:effectRef>
        <a:fontRef idx="minor"/>
      </dsp:style>
    </dsp:sp>
    <dsp:sp modelId="{E4B6812B-80E8-4F13-8F93-9A329784C82B}">
      <dsp:nvSpPr>
        <dsp:cNvPr id="0" name=""/>
        <dsp:cNvSpPr/>
      </dsp:nvSpPr>
      <dsp:spPr>
        <a:xfrm>
          <a:off x="454898" y="4313109"/>
          <a:ext cx="827089" cy="826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FE67726-0DAA-462F-B40C-A3F05F9B3051}">
      <dsp:nvSpPr>
        <dsp:cNvPr id="0" name=""/>
        <dsp:cNvSpPr/>
      </dsp:nvSpPr>
      <dsp:spPr>
        <a:xfrm>
          <a:off x="1736887" y="3975085"/>
          <a:ext cx="4647401" cy="1597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89" tIns="169089" rIns="169089" bIns="169089" numCol="1" spcCol="1270" anchor="ctr" anchorCtr="0">
          <a:noAutofit/>
        </a:bodyPr>
        <a:lstStyle/>
        <a:p>
          <a:pPr marL="0" lvl="0" indent="0" algn="l" defTabSz="889000">
            <a:lnSpc>
              <a:spcPct val="100000"/>
            </a:lnSpc>
            <a:spcBef>
              <a:spcPct val="0"/>
            </a:spcBef>
            <a:spcAft>
              <a:spcPct val="35000"/>
            </a:spcAft>
            <a:buNone/>
          </a:pPr>
          <a:r>
            <a:rPr lang="en-IN" sz="2000" kern="1200" dirty="0">
              <a:solidFill>
                <a:schemeClr val="bg1"/>
              </a:solidFill>
            </a:rPr>
            <a:t>DATASET source: </a:t>
          </a:r>
          <a:r>
            <a:rPr lang="en-IN" sz="2000" u="sng" kern="1200" dirty="0">
              <a:solidFill>
                <a:schemeClr val="bg1"/>
              </a:solidFill>
              <a:hlinkClick xmlns:r="http://schemas.openxmlformats.org/officeDocument/2006/relationships" r:id="rId7">
                <a:extLst>
                  <a:ext uri="{A12FA001-AC4F-418D-AE19-62706E023703}">
                    <ahyp:hlinkClr xmlns:ahyp="http://schemas.microsoft.com/office/drawing/2018/hyperlinkcolor" val="tx"/>
                  </a:ext>
                </a:extLst>
              </a:hlinkClick>
            </a:rPr>
            <a:t>https://community.tableau.com/docs/DOC-1236</a:t>
          </a:r>
          <a:endParaRPr lang="en-US" sz="2000" kern="1200" dirty="0">
            <a:solidFill>
              <a:schemeClr val="bg1"/>
            </a:solidFill>
          </a:endParaRPr>
        </a:p>
      </dsp:txBody>
      <dsp:txXfrm>
        <a:off x="1736887" y="3975085"/>
        <a:ext cx="4647401" cy="15976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F08A1D7-D8D9-A947-816D-024F47046D85}" type="datetimeFigureOut">
              <a:rPr lang="en-US" smtClean="0"/>
              <a:t>7/8/2020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EA6395-1429-A04F-8CB6-4F98C142849E}"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0573356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8A1D7-D8D9-A947-816D-024F47046D85}"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190070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8A1D7-D8D9-A947-816D-024F47046D85}"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219744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8A1D7-D8D9-A947-816D-024F47046D85}"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393499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F08A1D7-D8D9-A947-816D-024F47046D85}" type="datetimeFigureOut">
              <a:rPr lang="en-US" smtClean="0"/>
              <a:t>7/8/2020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EA6395-1429-A04F-8CB6-4F98C142849E}"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2268233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08A1D7-D8D9-A947-816D-024F47046D85}"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276408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08A1D7-D8D9-A947-816D-024F47046D85}" type="datetimeFigureOut">
              <a:rPr lang="en-US" smtClean="0"/>
              <a:t>7/8/2020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1826494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8A1D7-D8D9-A947-816D-024F47046D85}" type="datetimeFigureOut">
              <a:rPr lang="en-US" smtClean="0"/>
              <a:t>7/8/2020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3725722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8A1D7-D8D9-A947-816D-024F47046D85}" type="datetimeFigureOut">
              <a:rPr lang="en-US" smtClean="0"/>
              <a:t>7/8/2020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EA6395-1429-A04F-8CB6-4F98C142849E}" type="slidenum">
              <a:rPr lang="en-US" smtClean="0"/>
              <a:t>‹#›</a:t>
            </a:fld>
            <a:endParaRPr lang="en-US"/>
          </a:p>
        </p:txBody>
      </p:sp>
    </p:spTree>
    <p:extLst>
      <p:ext uri="{BB962C8B-B14F-4D97-AF65-F5344CB8AC3E}">
        <p14:creationId xmlns:p14="http://schemas.microsoft.com/office/powerpoint/2010/main" val="373365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F08A1D7-D8D9-A947-816D-024F47046D85}" type="datetimeFigureOut">
              <a:rPr lang="en-US" smtClean="0"/>
              <a:t>7/8/2020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EA6395-1429-A04F-8CB6-4F98C142849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456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F08A1D7-D8D9-A947-816D-024F47046D85}" type="datetimeFigureOut">
              <a:rPr lang="en-US" smtClean="0"/>
              <a:t>7/8/2020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EA6395-1429-A04F-8CB6-4F98C142849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6159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F08A1D7-D8D9-A947-816D-024F47046D85}" type="datetimeFigureOut">
              <a:rPr lang="en-US" smtClean="0"/>
              <a:t>7/8/2020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EA6395-1429-A04F-8CB6-4F98C142849E}"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3510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C9CF56A2-8874-8249-BF6B-471E40942792}"/>
              </a:ext>
            </a:extLst>
          </p:cNvPr>
          <p:cNvSpPr>
            <a:spLocks noGrp="1"/>
          </p:cNvSpPr>
          <p:nvPr>
            <p:ph type="ctrTitle"/>
          </p:nvPr>
        </p:nvSpPr>
        <p:spPr>
          <a:xfrm>
            <a:off x="1478521" y="1480930"/>
            <a:ext cx="5751537" cy="3848521"/>
          </a:xfrm>
        </p:spPr>
        <p:txBody>
          <a:bodyPr anchor="ctr">
            <a:normAutofit/>
          </a:bodyPr>
          <a:lstStyle/>
          <a:p>
            <a:pPr algn="r"/>
            <a:r>
              <a:rPr lang="en-US" sz="6600" b="1" dirty="0"/>
              <a:t>Supermarket Analysis</a:t>
            </a:r>
          </a:p>
        </p:txBody>
      </p:sp>
      <p:sp>
        <p:nvSpPr>
          <p:cNvPr id="3" name="Subtitle 2">
            <a:extLst>
              <a:ext uri="{FF2B5EF4-FFF2-40B4-BE49-F238E27FC236}">
                <a16:creationId xmlns:a16="http://schemas.microsoft.com/office/drawing/2014/main" id="{AF7B9FD4-3B90-4945-B3B7-A828BDEE0C75}"/>
              </a:ext>
            </a:extLst>
          </p:cNvPr>
          <p:cNvSpPr>
            <a:spLocks noGrp="1"/>
          </p:cNvSpPr>
          <p:nvPr>
            <p:ph type="subTitle" idx="1"/>
          </p:nvPr>
        </p:nvSpPr>
        <p:spPr>
          <a:xfrm>
            <a:off x="7955721" y="1480929"/>
            <a:ext cx="2757759" cy="3848522"/>
          </a:xfrm>
        </p:spPr>
        <p:txBody>
          <a:bodyPr anchor="ctr">
            <a:normAutofit/>
          </a:bodyPr>
          <a:lstStyle/>
          <a:p>
            <a:pPr algn="l">
              <a:spcAft>
                <a:spcPts val="600"/>
              </a:spcAft>
            </a:pPr>
            <a:r>
              <a:rPr lang="en-US"/>
              <a:t>Atharva Kousadikar</a:t>
            </a:r>
            <a:endParaRPr lang="en-US" dirty="0"/>
          </a:p>
        </p:txBody>
      </p:sp>
      <p:cxnSp>
        <p:nvCxnSpPr>
          <p:cNvPr id="14" name="Straight Connector 13">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68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5CCDF1-D258-C14D-854E-B3077BA038B1}"/>
              </a:ext>
            </a:extLst>
          </p:cNvPr>
          <p:cNvSpPr>
            <a:spLocks noGrp="1"/>
          </p:cNvSpPr>
          <p:nvPr>
            <p:ph idx="1"/>
          </p:nvPr>
        </p:nvSpPr>
        <p:spPr>
          <a:xfrm>
            <a:off x="1079411" y="914400"/>
            <a:ext cx="5369029" cy="2514600"/>
          </a:xfrm>
        </p:spPr>
        <p:txBody>
          <a:bodyPr anchor="ctr">
            <a:normAutofit/>
          </a:bodyPr>
          <a:lstStyle/>
          <a:p>
            <a:pPr algn="just"/>
            <a:r>
              <a:rPr lang="en-US" b="1" dirty="0"/>
              <a:t>ARIMA</a:t>
            </a:r>
            <a:r>
              <a:rPr lang="en-US" dirty="0"/>
              <a:t> is a forecasting technique that projects the future values of a series based entirely on its own inertia</a:t>
            </a:r>
          </a:p>
          <a:p>
            <a:pPr algn="just"/>
            <a:r>
              <a:rPr lang="en-US" dirty="0"/>
              <a:t>Its main application is in the area of short-term forecasting requiring at least 40 historical data points.</a:t>
            </a:r>
          </a:p>
          <a:p>
            <a:pPr algn="just"/>
            <a:endParaRPr lang="en-US" dirty="0"/>
          </a:p>
        </p:txBody>
      </p:sp>
      <p:sp>
        <p:nvSpPr>
          <p:cNvPr id="17"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D8B49042-A922-2043-BDD9-D5326D0CEE52}"/>
              </a:ext>
            </a:extLst>
          </p:cNvPr>
          <p:cNvSpPr>
            <a:spLocks noGrp="1"/>
          </p:cNvSpPr>
          <p:nvPr>
            <p:ph type="title"/>
          </p:nvPr>
        </p:nvSpPr>
        <p:spPr>
          <a:xfrm>
            <a:off x="8523027" y="1252181"/>
            <a:ext cx="3132162" cy="4302457"/>
          </a:xfrm>
        </p:spPr>
        <p:txBody>
          <a:bodyPr>
            <a:normAutofit/>
          </a:bodyPr>
          <a:lstStyle/>
          <a:p>
            <a:r>
              <a:rPr lang="en-US" sz="4000" dirty="0">
                <a:solidFill>
                  <a:schemeClr val="bg2"/>
                </a:solidFill>
              </a:rPr>
              <a:t>ARIMA MODEL</a:t>
            </a:r>
          </a:p>
        </p:txBody>
      </p:sp>
      <p:pic>
        <p:nvPicPr>
          <p:cNvPr id="4" name="Picture 3">
            <a:extLst>
              <a:ext uri="{FF2B5EF4-FFF2-40B4-BE49-F238E27FC236}">
                <a16:creationId xmlns:a16="http://schemas.microsoft.com/office/drawing/2014/main" id="{BEBB3AD3-955E-2A46-BBF8-2A5C58ABFDB8}"/>
              </a:ext>
            </a:extLst>
          </p:cNvPr>
          <p:cNvPicPr>
            <a:picLocks noChangeAspect="1"/>
          </p:cNvPicPr>
          <p:nvPr/>
        </p:nvPicPr>
        <p:blipFill rotWithShape="1">
          <a:blip r:embed="rId2"/>
          <a:srcRect b="20190"/>
          <a:stretch/>
        </p:blipFill>
        <p:spPr>
          <a:xfrm>
            <a:off x="1388764" y="3543617"/>
            <a:ext cx="5059676" cy="2927199"/>
          </a:xfrm>
          <a:prstGeom prst="rect">
            <a:avLst/>
          </a:prstGeom>
        </p:spPr>
      </p:pic>
    </p:spTree>
    <p:extLst>
      <p:ext uri="{BB962C8B-B14F-4D97-AF65-F5344CB8AC3E}">
        <p14:creationId xmlns:p14="http://schemas.microsoft.com/office/powerpoint/2010/main" val="420660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DA7D34-A228-5D49-8DE7-6815016F3B92}"/>
              </a:ext>
            </a:extLst>
          </p:cNvPr>
          <p:cNvSpPr>
            <a:spLocks noGrp="1"/>
          </p:cNvSpPr>
          <p:nvPr>
            <p:ph idx="1"/>
          </p:nvPr>
        </p:nvSpPr>
        <p:spPr>
          <a:xfrm>
            <a:off x="1188720" y="1188720"/>
            <a:ext cx="5369029" cy="4480560"/>
          </a:xfrm>
        </p:spPr>
        <p:txBody>
          <a:bodyPr anchor="ctr">
            <a:normAutofit/>
          </a:bodyPr>
          <a:lstStyle/>
          <a:p>
            <a:r>
              <a:rPr lang="en-US" dirty="0">
                <a:solidFill>
                  <a:srgbClr val="3B444F"/>
                </a:solidFill>
                <a:latin typeface="-apple-system"/>
              </a:rPr>
              <a:t>The seasonal ARIMA model incorporates both non-seasonal and seasonal factors in a multiplicative model.</a:t>
            </a:r>
          </a:p>
          <a:p>
            <a:r>
              <a:rPr lang="en-US" dirty="0">
                <a:solidFill>
                  <a:srgbClr val="3B444F"/>
                </a:solidFill>
                <a:latin typeface="-apple-system"/>
              </a:rPr>
              <a:t>One shorthand notation for the model is </a:t>
            </a:r>
            <a:r>
              <a:rPr lang="en-US" b="1" dirty="0">
                <a:solidFill>
                  <a:srgbClr val="3B444F"/>
                </a:solidFill>
                <a:latin typeface="-apple-system"/>
              </a:rPr>
              <a:t>ARIMA(p,d,q) x (P,D,Q)S</a:t>
            </a:r>
          </a:p>
          <a:p>
            <a:r>
              <a:rPr lang="en-US" dirty="0">
                <a:solidFill>
                  <a:srgbClr val="3B444F"/>
                </a:solidFill>
                <a:latin typeface="-apple-system"/>
              </a:rPr>
              <a:t>With </a:t>
            </a:r>
            <a:r>
              <a:rPr lang="en-US" i="1" dirty="0">
                <a:solidFill>
                  <a:srgbClr val="3B444F"/>
                </a:solidFill>
                <a:latin typeface="-apple-system"/>
              </a:rPr>
              <a:t>p</a:t>
            </a:r>
            <a:r>
              <a:rPr lang="en-US" dirty="0">
                <a:solidFill>
                  <a:srgbClr val="3B444F"/>
                </a:solidFill>
                <a:latin typeface="-apple-system"/>
              </a:rPr>
              <a:t> = non-seasonal AR order, </a:t>
            </a:r>
            <a:r>
              <a:rPr lang="en-US" i="1" dirty="0">
                <a:solidFill>
                  <a:srgbClr val="3B444F"/>
                </a:solidFill>
                <a:latin typeface="-apple-system"/>
              </a:rPr>
              <a:t>d</a:t>
            </a:r>
            <a:r>
              <a:rPr lang="en-US" dirty="0">
                <a:solidFill>
                  <a:srgbClr val="3B444F"/>
                </a:solidFill>
                <a:latin typeface="-apple-system"/>
              </a:rPr>
              <a:t> = non-seasonal differencing, </a:t>
            </a:r>
            <a:r>
              <a:rPr lang="en-US" i="1" dirty="0">
                <a:solidFill>
                  <a:srgbClr val="3B444F"/>
                </a:solidFill>
                <a:latin typeface="-apple-system"/>
              </a:rPr>
              <a:t>q</a:t>
            </a:r>
            <a:r>
              <a:rPr lang="en-US" dirty="0">
                <a:solidFill>
                  <a:srgbClr val="3B444F"/>
                </a:solidFill>
                <a:latin typeface="-apple-system"/>
              </a:rPr>
              <a:t> = non-seasonal MA order, </a:t>
            </a:r>
            <a:r>
              <a:rPr lang="en-US" i="1" dirty="0">
                <a:solidFill>
                  <a:srgbClr val="3B444F"/>
                </a:solidFill>
                <a:latin typeface="-apple-system"/>
              </a:rPr>
              <a:t>P</a:t>
            </a:r>
            <a:r>
              <a:rPr lang="en-US" dirty="0">
                <a:solidFill>
                  <a:srgbClr val="3B444F"/>
                </a:solidFill>
                <a:latin typeface="-apple-system"/>
              </a:rPr>
              <a:t> = seasonal AR order, </a:t>
            </a:r>
            <a:r>
              <a:rPr lang="en-US" i="1" dirty="0">
                <a:solidFill>
                  <a:srgbClr val="3B444F"/>
                </a:solidFill>
                <a:latin typeface="-apple-system"/>
              </a:rPr>
              <a:t>D</a:t>
            </a:r>
            <a:r>
              <a:rPr lang="en-US" dirty="0">
                <a:solidFill>
                  <a:srgbClr val="3B444F"/>
                </a:solidFill>
                <a:latin typeface="-apple-system"/>
              </a:rPr>
              <a:t> = seasonal differencing, </a:t>
            </a:r>
            <a:r>
              <a:rPr lang="en-US" i="1" dirty="0">
                <a:solidFill>
                  <a:srgbClr val="3B444F"/>
                </a:solidFill>
                <a:latin typeface="-apple-system"/>
              </a:rPr>
              <a:t>Q</a:t>
            </a:r>
            <a:r>
              <a:rPr lang="en-US" dirty="0">
                <a:solidFill>
                  <a:srgbClr val="3B444F"/>
                </a:solidFill>
                <a:latin typeface="-apple-system"/>
              </a:rPr>
              <a:t> = seasonal MA order, and </a:t>
            </a:r>
            <a:r>
              <a:rPr lang="en-US" i="1" dirty="0">
                <a:solidFill>
                  <a:srgbClr val="3B444F"/>
                </a:solidFill>
                <a:latin typeface="-apple-system"/>
              </a:rPr>
              <a:t>S</a:t>
            </a:r>
            <a:r>
              <a:rPr lang="en-US" dirty="0">
                <a:solidFill>
                  <a:srgbClr val="3B444F"/>
                </a:solidFill>
                <a:latin typeface="-apple-system"/>
              </a:rPr>
              <a:t> = time span of repeating seasonal pattern.</a:t>
            </a:r>
            <a:endParaRPr lang="en-US" b="1" dirty="0">
              <a:solidFill>
                <a:srgbClr val="3B444F"/>
              </a:solidFill>
              <a:latin typeface="-apple-system"/>
            </a:endParaRPr>
          </a:p>
          <a:p>
            <a:endParaRPr lang="en-US" dirty="0">
              <a:solidFill>
                <a:srgbClr val="3B444F"/>
              </a:solidFill>
              <a:latin typeface="-apple-system"/>
            </a:endParaRPr>
          </a:p>
          <a:p>
            <a:pPr marL="0" indent="0">
              <a:buNone/>
            </a:pPr>
            <a:endParaRPr lang="en-US" dirty="0">
              <a:solidFill>
                <a:srgbClr val="3B444F"/>
              </a:solidFill>
              <a:latin typeface="-apple-system"/>
            </a:endParaRPr>
          </a:p>
        </p:txBody>
      </p:sp>
      <p:sp>
        <p:nvSpPr>
          <p:cNvPr id="10"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BF9A5AE4-7513-8848-806A-F8DC359496FD}"/>
              </a:ext>
            </a:extLst>
          </p:cNvPr>
          <p:cNvSpPr>
            <a:spLocks noGrp="1"/>
          </p:cNvSpPr>
          <p:nvPr>
            <p:ph type="title"/>
          </p:nvPr>
        </p:nvSpPr>
        <p:spPr>
          <a:xfrm>
            <a:off x="8523027" y="1252181"/>
            <a:ext cx="3132162" cy="4302457"/>
          </a:xfrm>
        </p:spPr>
        <p:txBody>
          <a:bodyPr>
            <a:normAutofit/>
          </a:bodyPr>
          <a:lstStyle/>
          <a:p>
            <a:r>
              <a:rPr lang="en-US" sz="4000" dirty="0">
                <a:solidFill>
                  <a:schemeClr val="bg2"/>
                </a:solidFill>
              </a:rPr>
              <a:t>SARIMA MODEL</a:t>
            </a:r>
          </a:p>
        </p:txBody>
      </p:sp>
    </p:spTree>
    <p:extLst>
      <p:ext uri="{BB962C8B-B14F-4D97-AF65-F5344CB8AC3E}">
        <p14:creationId xmlns:p14="http://schemas.microsoft.com/office/powerpoint/2010/main" val="71329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5"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6"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8" name="Rectangle 27">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building, sitting, bench, side&#10;&#10;Description automatically generated">
            <a:extLst>
              <a:ext uri="{FF2B5EF4-FFF2-40B4-BE49-F238E27FC236}">
                <a16:creationId xmlns:a16="http://schemas.microsoft.com/office/drawing/2014/main" id="{0933C606-1205-2A42-9939-AC912E90A642}"/>
              </a:ext>
            </a:extLst>
          </p:cNvPr>
          <p:cNvPicPr>
            <a:picLocks noChangeAspect="1"/>
          </p:cNvPicPr>
          <p:nvPr/>
        </p:nvPicPr>
        <p:blipFill rotWithShape="1">
          <a:blip r:embed="rId2">
            <a:extLst>
              <a:ext uri="{28A0092B-C50C-407E-A947-70E740481C1C}">
                <a14:useLocalDpi xmlns:a14="http://schemas.microsoft.com/office/drawing/2010/main" val="0"/>
              </a:ext>
            </a:extLst>
          </a:blip>
          <a:srcRect r="-2" b="6785"/>
          <a:stretch/>
        </p:blipFill>
        <p:spPr>
          <a:xfrm>
            <a:off x="-109183" y="-150790"/>
            <a:ext cx="5202585" cy="7184376"/>
          </a:xfrm>
          <a:prstGeom prst="rect">
            <a:avLst/>
          </a:prstGeom>
        </p:spPr>
      </p:pic>
      <p:sp>
        <p:nvSpPr>
          <p:cNvPr id="30"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7177240C-79B8-9D4B-B349-B1DBEB05FFFD}"/>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t>TIME SERIES FORECASTING</a:t>
            </a:r>
          </a:p>
        </p:txBody>
      </p:sp>
    </p:spTree>
    <p:extLst>
      <p:ext uri="{BB962C8B-B14F-4D97-AF65-F5344CB8AC3E}">
        <p14:creationId xmlns:p14="http://schemas.microsoft.com/office/powerpoint/2010/main" val="18986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903B3E4-2399-4D41-BD83-0082D377F7C0}"/>
              </a:ext>
            </a:extLst>
          </p:cNvPr>
          <p:cNvPicPr>
            <a:picLocks noGrp="1" noChangeAspect="1"/>
          </p:cNvPicPr>
          <p:nvPr>
            <p:ph idx="1"/>
          </p:nvPr>
        </p:nvPicPr>
        <p:blipFill>
          <a:blip r:embed="rId2"/>
          <a:stretch>
            <a:fillRect/>
          </a:stretch>
        </p:blipFill>
        <p:spPr>
          <a:xfrm>
            <a:off x="482600" y="563832"/>
            <a:ext cx="11226799" cy="5725667"/>
          </a:xfrm>
          <a:prstGeom prst="rect">
            <a:avLst/>
          </a:prstGeom>
        </p:spPr>
      </p:pic>
      <p:sp>
        <p:nvSpPr>
          <p:cNvPr id="7" name="TextBox 6">
            <a:extLst>
              <a:ext uri="{FF2B5EF4-FFF2-40B4-BE49-F238E27FC236}">
                <a16:creationId xmlns:a16="http://schemas.microsoft.com/office/drawing/2014/main" id="{122D2037-EDCC-D94C-9308-A7C6BFA62560}"/>
              </a:ext>
            </a:extLst>
          </p:cNvPr>
          <p:cNvSpPr txBox="1"/>
          <p:nvPr/>
        </p:nvSpPr>
        <p:spPr>
          <a:xfrm>
            <a:off x="2254155" y="299775"/>
            <a:ext cx="7683690" cy="369332"/>
          </a:xfrm>
          <a:prstGeom prst="rect">
            <a:avLst/>
          </a:prstGeom>
          <a:noFill/>
        </p:spPr>
        <p:txBody>
          <a:bodyPr wrap="square" rtlCol="0">
            <a:spAutoFit/>
          </a:bodyPr>
          <a:lstStyle/>
          <a:p>
            <a:pPr algn="ctr"/>
            <a:r>
              <a:rPr lang="en-US" dirty="0"/>
              <a:t>Forecast of Furniture Sales from Jan 2018 – Feb 2019</a:t>
            </a:r>
          </a:p>
        </p:txBody>
      </p:sp>
    </p:spTree>
    <p:extLst>
      <p:ext uri="{BB962C8B-B14F-4D97-AF65-F5344CB8AC3E}">
        <p14:creationId xmlns:p14="http://schemas.microsoft.com/office/powerpoint/2010/main" val="390863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D211F23-397F-B74E-AE83-026BEC97ABD6}"/>
              </a:ext>
            </a:extLst>
          </p:cNvPr>
          <p:cNvPicPr>
            <a:picLocks noGrp="1" noChangeAspect="1"/>
          </p:cNvPicPr>
          <p:nvPr>
            <p:ph idx="1"/>
          </p:nvPr>
        </p:nvPicPr>
        <p:blipFill>
          <a:blip r:embed="rId2"/>
          <a:stretch>
            <a:fillRect/>
          </a:stretch>
        </p:blipFill>
        <p:spPr>
          <a:xfrm>
            <a:off x="972259" y="480515"/>
            <a:ext cx="10247481" cy="5892302"/>
          </a:xfrm>
          <a:prstGeom prst="rect">
            <a:avLst/>
          </a:prstGeom>
        </p:spPr>
      </p:pic>
      <p:sp>
        <p:nvSpPr>
          <p:cNvPr id="12" name="TextBox 11">
            <a:extLst>
              <a:ext uri="{FF2B5EF4-FFF2-40B4-BE49-F238E27FC236}">
                <a16:creationId xmlns:a16="http://schemas.microsoft.com/office/drawing/2014/main" id="{3AE9E72B-7249-9D4D-A0AC-C54560C57AAD}"/>
              </a:ext>
            </a:extLst>
          </p:cNvPr>
          <p:cNvSpPr txBox="1"/>
          <p:nvPr/>
        </p:nvSpPr>
        <p:spPr>
          <a:xfrm>
            <a:off x="2254155" y="239053"/>
            <a:ext cx="7683690" cy="369332"/>
          </a:xfrm>
          <a:prstGeom prst="rect">
            <a:avLst/>
          </a:prstGeom>
          <a:noFill/>
        </p:spPr>
        <p:txBody>
          <a:bodyPr wrap="square" rtlCol="0">
            <a:spAutoFit/>
          </a:bodyPr>
          <a:lstStyle/>
          <a:p>
            <a:pPr algn="ctr"/>
            <a:r>
              <a:rPr lang="en-US" dirty="0"/>
              <a:t>Forecast of Office Supplies Sales from Jan 2018 – Feb 2019</a:t>
            </a:r>
          </a:p>
        </p:txBody>
      </p:sp>
    </p:spTree>
    <p:extLst>
      <p:ext uri="{BB962C8B-B14F-4D97-AF65-F5344CB8AC3E}">
        <p14:creationId xmlns:p14="http://schemas.microsoft.com/office/powerpoint/2010/main" val="420187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A3EC7-740F-F64C-AFFF-5CC128F14269}"/>
              </a:ext>
            </a:extLst>
          </p:cNvPr>
          <p:cNvSpPr>
            <a:spLocks noGrp="1"/>
          </p:cNvSpPr>
          <p:nvPr>
            <p:ph idx="1"/>
          </p:nvPr>
        </p:nvSpPr>
        <p:spPr>
          <a:xfrm>
            <a:off x="1188720" y="1188720"/>
            <a:ext cx="5369029" cy="4480560"/>
          </a:xfrm>
        </p:spPr>
        <p:txBody>
          <a:bodyPr anchor="ctr">
            <a:normAutofit/>
          </a:bodyPr>
          <a:lstStyle/>
          <a:p>
            <a:r>
              <a:rPr lang="en-US" dirty="0"/>
              <a:t>The category Technology from 3 main categories in the supermarket has the highest sales &amp; profit.</a:t>
            </a:r>
          </a:p>
          <a:p>
            <a:r>
              <a:rPr lang="en-US" dirty="0"/>
              <a:t>The Store should invest more in New York State as it is the highest profit state. </a:t>
            </a:r>
          </a:p>
          <a:p>
            <a:r>
              <a:rPr lang="en-US" dirty="0"/>
              <a:t>Furniture sales in 2018 -2019 follow the similar trend as the previous year. </a:t>
            </a:r>
          </a:p>
          <a:p>
            <a:r>
              <a:rPr lang="en-US" dirty="0"/>
              <a:t>Office Supplies Sales in 2018 -2019 show a downward trend but following the same seasonality.</a:t>
            </a:r>
          </a:p>
          <a:p>
            <a:r>
              <a:rPr lang="en-US" dirty="0"/>
              <a:t>The overall sales is the most Unprofitable in the state of Texas.</a:t>
            </a:r>
          </a:p>
          <a:p>
            <a:endParaRPr lang="en-US" dirty="0"/>
          </a:p>
          <a:p>
            <a:endParaRPr lang="en-US" dirty="0"/>
          </a:p>
        </p:txBody>
      </p:sp>
      <p:sp>
        <p:nvSpPr>
          <p:cNvPr id="10"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B23246D8-28C9-844A-B20A-4F7DD955E1EF}"/>
              </a:ext>
            </a:extLst>
          </p:cNvPr>
          <p:cNvSpPr>
            <a:spLocks noGrp="1"/>
          </p:cNvSpPr>
          <p:nvPr>
            <p:ph type="title"/>
          </p:nvPr>
        </p:nvSpPr>
        <p:spPr>
          <a:xfrm>
            <a:off x="8523027" y="1252181"/>
            <a:ext cx="3132162" cy="4302457"/>
          </a:xfrm>
        </p:spPr>
        <p:txBody>
          <a:bodyPr>
            <a:normAutofit/>
          </a:bodyPr>
          <a:lstStyle/>
          <a:p>
            <a:r>
              <a:rPr lang="en-US" sz="4000" dirty="0">
                <a:solidFill>
                  <a:schemeClr val="bg2"/>
                </a:solidFill>
              </a:rPr>
              <a:t>Conclusion</a:t>
            </a:r>
          </a:p>
        </p:txBody>
      </p:sp>
    </p:spTree>
    <p:extLst>
      <p:ext uri="{BB962C8B-B14F-4D97-AF65-F5344CB8AC3E}">
        <p14:creationId xmlns:p14="http://schemas.microsoft.com/office/powerpoint/2010/main" val="221298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4301C4D-ADB9-2647-A166-0D9B1669F60A}"/>
              </a:ext>
            </a:extLst>
          </p:cNvPr>
          <p:cNvSpPr>
            <a:spLocks noGrp="1"/>
          </p:cNvSpPr>
          <p:nvPr>
            <p:ph idx="1"/>
          </p:nvPr>
        </p:nvSpPr>
        <p:spPr>
          <a:xfrm>
            <a:off x="1188720" y="1188720"/>
            <a:ext cx="5369029" cy="4480560"/>
          </a:xfrm>
        </p:spPr>
        <p:txBody>
          <a:bodyPr anchor="ctr">
            <a:noAutofit/>
          </a:bodyPr>
          <a:lstStyle/>
          <a:p>
            <a:r>
              <a:rPr lang="en-IN" sz="2400" dirty="0"/>
              <a:t>About Data</a:t>
            </a:r>
          </a:p>
          <a:p>
            <a:r>
              <a:rPr lang="en-IN" sz="2400" dirty="0"/>
              <a:t>Goals/ Business Questions</a:t>
            </a:r>
          </a:p>
          <a:p>
            <a:r>
              <a:rPr lang="en-IN" sz="2400" dirty="0"/>
              <a:t>Tableau Analysis</a:t>
            </a:r>
          </a:p>
          <a:p>
            <a:r>
              <a:rPr lang="en-IN" sz="2400" dirty="0"/>
              <a:t>Model</a:t>
            </a:r>
          </a:p>
          <a:p>
            <a:r>
              <a:rPr lang="en-IN" sz="2400" dirty="0"/>
              <a:t>Time Series Forecasting</a:t>
            </a:r>
          </a:p>
          <a:p>
            <a:r>
              <a:rPr lang="en-IN" sz="2400" dirty="0"/>
              <a:t>Conclusion</a:t>
            </a:r>
          </a:p>
          <a:p>
            <a:endParaRPr lang="en-US" sz="2400" dirty="0"/>
          </a:p>
        </p:txBody>
      </p:sp>
      <p:sp>
        <p:nvSpPr>
          <p:cNvPr id="23" name="Rectangle 18">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D39F7F91-FB67-6A4F-AE03-B3B7E721BC5E}"/>
              </a:ext>
            </a:extLst>
          </p:cNvPr>
          <p:cNvSpPr>
            <a:spLocks noGrp="1"/>
          </p:cNvSpPr>
          <p:nvPr>
            <p:ph type="title"/>
          </p:nvPr>
        </p:nvSpPr>
        <p:spPr>
          <a:xfrm>
            <a:off x="8523027" y="1252181"/>
            <a:ext cx="3132162" cy="4302457"/>
          </a:xfrm>
        </p:spPr>
        <p:txBody>
          <a:bodyPr>
            <a:normAutofit/>
          </a:bodyPr>
          <a:lstStyle/>
          <a:p>
            <a:r>
              <a:rPr lang="en-IN" sz="4000" dirty="0">
                <a:solidFill>
                  <a:schemeClr val="bg2"/>
                </a:solidFill>
              </a:rPr>
              <a:t>Contents</a:t>
            </a:r>
            <a:endParaRPr lang="en-US" sz="4000" dirty="0">
              <a:solidFill>
                <a:schemeClr val="bg2"/>
              </a:solidFill>
            </a:endParaRPr>
          </a:p>
        </p:txBody>
      </p:sp>
    </p:spTree>
    <p:extLst>
      <p:ext uri="{BB962C8B-B14F-4D97-AF65-F5344CB8AC3E}">
        <p14:creationId xmlns:p14="http://schemas.microsoft.com/office/powerpoint/2010/main" val="407040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6521D-FB84-7E48-B211-D1BFE46C80BB}"/>
              </a:ext>
            </a:extLst>
          </p:cNvPr>
          <p:cNvSpPr>
            <a:spLocks noGrp="1"/>
          </p:cNvSpPr>
          <p:nvPr>
            <p:ph type="title"/>
          </p:nvPr>
        </p:nvSpPr>
        <p:spPr>
          <a:xfrm>
            <a:off x="640080" y="639704"/>
            <a:ext cx="3299579" cy="5577840"/>
          </a:xfrm>
        </p:spPr>
        <p:txBody>
          <a:bodyPr anchor="ctr">
            <a:normAutofit/>
          </a:bodyPr>
          <a:lstStyle/>
          <a:p>
            <a:pPr algn="ctr"/>
            <a:r>
              <a:rPr lang="en-IN" dirty="0"/>
              <a:t>About Data</a:t>
            </a:r>
            <a:endParaRPr lang="en-US" dirty="0"/>
          </a:p>
        </p:txBody>
      </p:sp>
      <p:graphicFrame>
        <p:nvGraphicFramePr>
          <p:cNvPr id="5" name="Content Placeholder 2">
            <a:extLst>
              <a:ext uri="{FF2B5EF4-FFF2-40B4-BE49-F238E27FC236}">
                <a16:creationId xmlns:a16="http://schemas.microsoft.com/office/drawing/2014/main" id="{C99047AE-FBE0-468E-931A-47E601ECC342}"/>
              </a:ext>
            </a:extLst>
          </p:cNvPr>
          <p:cNvGraphicFramePr>
            <a:graphicFrameLocks noGrp="1"/>
          </p:cNvGraphicFramePr>
          <p:nvPr>
            <p:ph idx="1"/>
            <p:extLst>
              <p:ext uri="{D42A27DB-BD31-4B8C-83A1-F6EECF244321}">
                <p14:modId xmlns:p14="http://schemas.microsoft.com/office/powerpoint/2010/main" val="3507068234"/>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04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B02D2E-2470-B241-91FD-16F5E4786F18}"/>
              </a:ext>
            </a:extLst>
          </p:cNvPr>
          <p:cNvSpPr>
            <a:spLocks noGrp="1"/>
          </p:cNvSpPr>
          <p:nvPr>
            <p:ph idx="1"/>
          </p:nvPr>
        </p:nvSpPr>
        <p:spPr>
          <a:xfrm>
            <a:off x="1188720" y="1188720"/>
            <a:ext cx="5369029" cy="4480560"/>
          </a:xfrm>
        </p:spPr>
        <p:txBody>
          <a:bodyPr anchor="ctr">
            <a:normAutofit/>
          </a:bodyPr>
          <a:lstStyle/>
          <a:p>
            <a:r>
              <a:rPr lang="en-IN" dirty="0"/>
              <a:t>Where is Superstore Unprofitable? </a:t>
            </a:r>
          </a:p>
          <a:p>
            <a:r>
              <a:rPr lang="en-IN" dirty="0"/>
              <a:t>What is common shipping mode preferred?</a:t>
            </a:r>
          </a:p>
          <a:p>
            <a:r>
              <a:rPr lang="en-IN" dirty="0"/>
              <a:t>What segmentation gives more profit to store?</a:t>
            </a:r>
          </a:p>
          <a:p>
            <a:r>
              <a:rPr lang="en-IN" dirty="0"/>
              <a:t>Which state(city) specifically should store invest more?</a:t>
            </a:r>
          </a:p>
          <a:p>
            <a:r>
              <a:rPr lang="en-IN" dirty="0"/>
              <a:t>Forecasting future profit estimates for different categories</a:t>
            </a:r>
          </a:p>
          <a:p>
            <a:endParaRPr lang="en-US" dirty="0"/>
          </a:p>
        </p:txBody>
      </p:sp>
      <p:sp>
        <p:nvSpPr>
          <p:cNvPr id="10"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BE4CE488-38EE-6A40-90B2-0BE82F288D3E}"/>
              </a:ext>
            </a:extLst>
          </p:cNvPr>
          <p:cNvSpPr>
            <a:spLocks noGrp="1"/>
          </p:cNvSpPr>
          <p:nvPr>
            <p:ph type="title"/>
          </p:nvPr>
        </p:nvSpPr>
        <p:spPr>
          <a:xfrm>
            <a:off x="8523027" y="1252181"/>
            <a:ext cx="3132162" cy="4302457"/>
          </a:xfrm>
        </p:spPr>
        <p:txBody>
          <a:bodyPr>
            <a:normAutofit/>
          </a:bodyPr>
          <a:lstStyle/>
          <a:p>
            <a:r>
              <a:rPr lang="en-IN" sz="4000">
                <a:solidFill>
                  <a:schemeClr val="bg2"/>
                </a:solidFill>
              </a:rPr>
              <a:t>Goals/ Business Questions</a:t>
            </a:r>
            <a:endParaRPr lang="en-US" sz="4000">
              <a:solidFill>
                <a:schemeClr val="bg2"/>
              </a:solidFill>
            </a:endParaRPr>
          </a:p>
        </p:txBody>
      </p:sp>
    </p:spTree>
    <p:extLst>
      <p:ext uri="{BB962C8B-B14F-4D97-AF65-F5344CB8AC3E}">
        <p14:creationId xmlns:p14="http://schemas.microsoft.com/office/powerpoint/2010/main" val="192186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9" name="Rectangle 38">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building, sitting, bench, side&#10;&#10;Description automatically generated">
            <a:extLst>
              <a:ext uri="{FF2B5EF4-FFF2-40B4-BE49-F238E27FC236}">
                <a16:creationId xmlns:a16="http://schemas.microsoft.com/office/drawing/2014/main" id="{0933C606-1205-2A42-9939-AC912E90A642}"/>
              </a:ext>
            </a:extLst>
          </p:cNvPr>
          <p:cNvPicPr>
            <a:picLocks noChangeAspect="1"/>
          </p:cNvPicPr>
          <p:nvPr/>
        </p:nvPicPr>
        <p:blipFill rotWithShape="1">
          <a:blip r:embed="rId2">
            <a:extLst>
              <a:ext uri="{28A0092B-C50C-407E-A947-70E740481C1C}">
                <a14:useLocalDpi xmlns:a14="http://schemas.microsoft.com/office/drawing/2010/main" val="0"/>
              </a:ext>
            </a:extLst>
          </a:blip>
          <a:srcRect r="-2" b="6785"/>
          <a:stretch/>
        </p:blipFill>
        <p:spPr>
          <a:xfrm>
            <a:off x="-100013" y="-138128"/>
            <a:ext cx="5159382" cy="7124716"/>
          </a:xfrm>
          <a:prstGeom prst="rect">
            <a:avLst/>
          </a:prstGeom>
        </p:spPr>
      </p:pic>
      <p:sp>
        <p:nvSpPr>
          <p:cNvPr id="41"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7177240C-79B8-9D4B-B349-B1DBEB05FFFD}"/>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dirty="0"/>
              <a:t>ANALYSIS </a:t>
            </a:r>
            <a:br>
              <a:rPr lang="en-US" sz="7000" dirty="0"/>
            </a:br>
            <a:r>
              <a:rPr lang="en-US" sz="7000" dirty="0"/>
              <a:t>BY TABLEAU</a:t>
            </a:r>
          </a:p>
        </p:txBody>
      </p:sp>
    </p:spTree>
    <p:extLst>
      <p:ext uri="{BB962C8B-B14F-4D97-AF65-F5344CB8AC3E}">
        <p14:creationId xmlns:p14="http://schemas.microsoft.com/office/powerpoint/2010/main" val="401401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8384F8BC-0B72-FF43-ACAD-39DC17A18D8F}"/>
              </a:ext>
            </a:extLst>
          </p:cNvPr>
          <p:cNvPicPr>
            <a:picLocks noGrp="1" noChangeAspect="1"/>
          </p:cNvPicPr>
          <p:nvPr>
            <p:ph idx="1"/>
          </p:nvPr>
        </p:nvPicPr>
        <p:blipFill>
          <a:blip r:embed="rId2"/>
          <a:stretch>
            <a:fillRect/>
          </a:stretch>
        </p:blipFill>
        <p:spPr>
          <a:xfrm>
            <a:off x="1027898" y="163451"/>
            <a:ext cx="10136203" cy="6537849"/>
          </a:xfrm>
          <a:prstGeom prst="rect">
            <a:avLst/>
          </a:prstGeom>
        </p:spPr>
      </p:pic>
    </p:spTree>
    <p:extLst>
      <p:ext uri="{BB962C8B-B14F-4D97-AF65-F5344CB8AC3E}">
        <p14:creationId xmlns:p14="http://schemas.microsoft.com/office/powerpoint/2010/main" val="304779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6C799EEB-3A3B-C34D-AA96-47ADEDE49CAB}"/>
              </a:ext>
            </a:extLst>
          </p:cNvPr>
          <p:cNvPicPr>
            <a:picLocks noGrp="1" noChangeAspect="1"/>
          </p:cNvPicPr>
          <p:nvPr>
            <p:ph idx="1"/>
          </p:nvPr>
        </p:nvPicPr>
        <p:blipFill rotWithShape="1">
          <a:blip r:embed="rId2"/>
          <a:srcRect l="13754" t="9336" r="714" b="7322"/>
          <a:stretch/>
        </p:blipFill>
        <p:spPr>
          <a:xfrm>
            <a:off x="149668" y="151104"/>
            <a:ext cx="11892661" cy="6518420"/>
          </a:xfrm>
          <a:prstGeom prst="rect">
            <a:avLst/>
          </a:prstGeom>
        </p:spPr>
      </p:pic>
      <p:sp>
        <p:nvSpPr>
          <p:cNvPr id="7" name="TextBox 6">
            <a:extLst>
              <a:ext uri="{FF2B5EF4-FFF2-40B4-BE49-F238E27FC236}">
                <a16:creationId xmlns:a16="http://schemas.microsoft.com/office/drawing/2014/main" id="{733DB2B8-818E-014D-BFE1-F06EA824E2A3}"/>
              </a:ext>
            </a:extLst>
          </p:cNvPr>
          <p:cNvSpPr txBox="1"/>
          <p:nvPr/>
        </p:nvSpPr>
        <p:spPr>
          <a:xfrm>
            <a:off x="1919783" y="5486559"/>
            <a:ext cx="8352430" cy="923330"/>
          </a:xfrm>
          <a:prstGeom prst="rect">
            <a:avLst/>
          </a:prstGeom>
          <a:solidFill>
            <a:schemeClr val="bg1"/>
          </a:solidFill>
          <a:ln/>
          <a:effectLst>
            <a:outerShdw blurRad="57150" dist="19050" dir="5400000" algn="ctr" rotWithShape="0">
              <a:srgbClr val="000000">
                <a:alpha val="35000"/>
              </a:srgbClr>
            </a:outerShdw>
            <a:softEdge rad="38100"/>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ysClr val="windowText" lastClr="000000"/>
                </a:solidFill>
              </a:rPr>
              <a:t>The most common shipping mode preferred is Standard Class as the price for shipping is low and most of the times is takes the same time as second class and sometimes it is also delivered on the same day.</a:t>
            </a:r>
          </a:p>
        </p:txBody>
      </p:sp>
    </p:spTree>
    <p:extLst>
      <p:ext uri="{BB962C8B-B14F-4D97-AF65-F5344CB8AC3E}">
        <p14:creationId xmlns:p14="http://schemas.microsoft.com/office/powerpoint/2010/main" val="407833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67A4BB2D-E9D2-1243-854C-48F20F8B0DB5}"/>
              </a:ext>
            </a:extLst>
          </p:cNvPr>
          <p:cNvPicPr>
            <a:picLocks noGrp="1" noChangeAspect="1"/>
          </p:cNvPicPr>
          <p:nvPr>
            <p:ph idx="1"/>
          </p:nvPr>
        </p:nvPicPr>
        <p:blipFill rotWithShape="1">
          <a:blip r:embed="rId2"/>
          <a:srcRect l="13693" t="9217" r="578" b="7168"/>
          <a:stretch/>
        </p:blipFill>
        <p:spPr>
          <a:xfrm>
            <a:off x="182880" y="178212"/>
            <a:ext cx="11848252" cy="6500334"/>
          </a:xfrm>
          <a:prstGeom prst="rect">
            <a:avLst/>
          </a:prstGeom>
        </p:spPr>
      </p:pic>
      <p:sp>
        <p:nvSpPr>
          <p:cNvPr id="13" name="TextBox 12">
            <a:extLst>
              <a:ext uri="{FF2B5EF4-FFF2-40B4-BE49-F238E27FC236}">
                <a16:creationId xmlns:a16="http://schemas.microsoft.com/office/drawing/2014/main" id="{746B6D78-B58E-844A-9A43-9DD5D4832EA5}"/>
              </a:ext>
            </a:extLst>
          </p:cNvPr>
          <p:cNvSpPr txBox="1"/>
          <p:nvPr/>
        </p:nvSpPr>
        <p:spPr>
          <a:xfrm>
            <a:off x="1919783" y="5486559"/>
            <a:ext cx="8352430" cy="923330"/>
          </a:xfrm>
          <a:prstGeom prst="rect">
            <a:avLst/>
          </a:prstGeom>
          <a:solidFill>
            <a:schemeClr val="bg1"/>
          </a:solidFill>
          <a:ln/>
          <a:effectLst>
            <a:outerShdw blurRad="57150" dist="19050" dir="5400000" algn="ctr" rotWithShape="0">
              <a:srgbClr val="000000">
                <a:alpha val="35000"/>
              </a:srgbClr>
            </a:outerShdw>
            <a:softEdge rad="38100"/>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ysClr val="windowText" lastClr="000000"/>
                </a:solidFill>
              </a:rPr>
              <a:t>The maximum profit performance is observed in the technology segment towards the east part of the United States. This is because of increase in the number of universities and new emerging industries. </a:t>
            </a:r>
          </a:p>
        </p:txBody>
      </p:sp>
    </p:spTree>
    <p:extLst>
      <p:ext uri="{BB962C8B-B14F-4D97-AF65-F5344CB8AC3E}">
        <p14:creationId xmlns:p14="http://schemas.microsoft.com/office/powerpoint/2010/main" val="89971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ap&#10;&#10;Description automatically generated">
            <a:extLst>
              <a:ext uri="{FF2B5EF4-FFF2-40B4-BE49-F238E27FC236}">
                <a16:creationId xmlns:a16="http://schemas.microsoft.com/office/drawing/2014/main" id="{299748D6-9A38-4740-BD50-4E2EE02FADAD}"/>
              </a:ext>
            </a:extLst>
          </p:cNvPr>
          <p:cNvPicPr>
            <a:picLocks noGrp="1" noChangeAspect="1"/>
          </p:cNvPicPr>
          <p:nvPr>
            <p:ph idx="1"/>
          </p:nvPr>
        </p:nvPicPr>
        <p:blipFill rotWithShape="1">
          <a:blip r:embed="rId2"/>
          <a:srcRect l="14214" t="9912" r="57" b="6474"/>
          <a:stretch/>
        </p:blipFill>
        <p:spPr>
          <a:xfrm>
            <a:off x="182880" y="178211"/>
            <a:ext cx="11848252" cy="6500333"/>
          </a:xfrm>
          <a:prstGeom prst="rect">
            <a:avLst/>
          </a:prstGeom>
        </p:spPr>
      </p:pic>
      <p:sp>
        <p:nvSpPr>
          <p:cNvPr id="13" name="TextBox 12">
            <a:extLst>
              <a:ext uri="{FF2B5EF4-FFF2-40B4-BE49-F238E27FC236}">
                <a16:creationId xmlns:a16="http://schemas.microsoft.com/office/drawing/2014/main" id="{123AF39C-1680-F44F-AD8C-0559675F0F3F}"/>
              </a:ext>
            </a:extLst>
          </p:cNvPr>
          <p:cNvSpPr txBox="1"/>
          <p:nvPr/>
        </p:nvSpPr>
        <p:spPr>
          <a:xfrm>
            <a:off x="1919783" y="5486559"/>
            <a:ext cx="8352430" cy="646331"/>
          </a:xfrm>
          <a:prstGeom prst="rect">
            <a:avLst/>
          </a:prstGeom>
          <a:solidFill>
            <a:schemeClr val="bg1"/>
          </a:solidFill>
          <a:ln/>
          <a:effectLst>
            <a:outerShdw blurRad="57150" dist="19050" dir="5400000" algn="ctr" rotWithShape="0">
              <a:srgbClr val="000000">
                <a:alpha val="35000"/>
              </a:srgbClr>
            </a:outerShdw>
            <a:softEdge rad="38100"/>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ysClr val="windowText" lastClr="000000"/>
                </a:solidFill>
              </a:rPr>
              <a:t>New York State is the highest in sales among all other states. So investing more in this state would increase overall sales.</a:t>
            </a:r>
          </a:p>
        </p:txBody>
      </p:sp>
    </p:spTree>
    <p:extLst>
      <p:ext uri="{BB962C8B-B14F-4D97-AF65-F5344CB8AC3E}">
        <p14:creationId xmlns:p14="http://schemas.microsoft.com/office/powerpoint/2010/main" val="306900330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9</TotalTime>
  <Words>441</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-apple-system</vt:lpstr>
      <vt:lpstr>Franklin Gothic Book</vt:lpstr>
      <vt:lpstr>Crop</vt:lpstr>
      <vt:lpstr>Supermarket Analysis</vt:lpstr>
      <vt:lpstr>Contents</vt:lpstr>
      <vt:lpstr>About Data</vt:lpstr>
      <vt:lpstr>Goals/ Business Questions</vt:lpstr>
      <vt:lpstr>ANALYSIS  BY TABLEAU</vt:lpstr>
      <vt:lpstr>PowerPoint Presentation</vt:lpstr>
      <vt:lpstr>PowerPoint Presentation</vt:lpstr>
      <vt:lpstr>PowerPoint Presentation</vt:lpstr>
      <vt:lpstr>PowerPoint Presentation</vt:lpstr>
      <vt:lpstr>ARIMA MODEL</vt:lpstr>
      <vt:lpstr>SARIMA MODEL</vt:lpstr>
      <vt:lpstr>TIME SERIES FORECASTING</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Analysis</dc:title>
  <dc:creator>Aakash Abhaykumar Shah</dc:creator>
  <cp:lastModifiedBy>atharva</cp:lastModifiedBy>
  <cp:revision>3</cp:revision>
  <dcterms:created xsi:type="dcterms:W3CDTF">2020-05-14T21:06:35Z</dcterms:created>
  <dcterms:modified xsi:type="dcterms:W3CDTF">2020-07-09T02:50:58Z</dcterms:modified>
</cp:coreProperties>
</file>